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61" r:id="rId2"/>
    <p:sldId id="256" r:id="rId3"/>
    <p:sldId id="257" r:id="rId4"/>
    <p:sldId id="258" r:id="rId5"/>
    <p:sldId id="259" r:id="rId6"/>
    <p:sldId id="262" r:id="rId7"/>
    <p:sldId id="260" r:id="rId8"/>
    <p:sldId id="263" r:id="rId9"/>
    <p:sldId id="264" r:id="rId10"/>
    <p:sldId id="265" r:id="rId11"/>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78" d="100"/>
          <a:sy n="78" d="100"/>
        </p:scale>
        <p:origin x="-1146"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267740FF-0028-4C95-93BA-4EB581AE7209}" type="datetimeFigureOut">
              <a:rPr lang="ar-SA" smtClean="0"/>
              <a:pPr/>
              <a:t>10/01/41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A5EDA706-0C4F-48FC-AC49-B00551690E02}" type="slidenum">
              <a:rPr lang="ar-SA" smtClean="0"/>
              <a:pPr/>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267740FF-0028-4C95-93BA-4EB581AE7209}" type="datetimeFigureOut">
              <a:rPr lang="ar-SA" smtClean="0"/>
              <a:pPr/>
              <a:t>10/01/41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A5EDA706-0C4F-48FC-AC49-B00551690E02}"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267740FF-0028-4C95-93BA-4EB581AE7209}" type="datetimeFigureOut">
              <a:rPr lang="ar-SA" smtClean="0"/>
              <a:pPr/>
              <a:t>10/01/41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A5EDA706-0C4F-48FC-AC49-B00551690E02}"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267740FF-0028-4C95-93BA-4EB581AE7209}" type="datetimeFigureOut">
              <a:rPr lang="ar-SA" smtClean="0"/>
              <a:pPr/>
              <a:t>10/01/41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A5EDA706-0C4F-48FC-AC49-B00551690E02}"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267740FF-0028-4C95-93BA-4EB581AE7209}" type="datetimeFigureOut">
              <a:rPr lang="ar-SA" smtClean="0"/>
              <a:pPr/>
              <a:t>10/01/41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A5EDA706-0C4F-48FC-AC49-B00551690E02}" type="slidenum">
              <a:rPr lang="ar-SA" smtClean="0"/>
              <a:pPr/>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267740FF-0028-4C95-93BA-4EB581AE7209}" type="datetimeFigureOut">
              <a:rPr lang="ar-SA" smtClean="0"/>
              <a:pPr/>
              <a:t>10/01/41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A5EDA706-0C4F-48FC-AC49-B00551690E02}"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267740FF-0028-4C95-93BA-4EB581AE7209}" type="datetimeFigureOut">
              <a:rPr lang="ar-SA" smtClean="0"/>
              <a:pPr/>
              <a:t>10/01/41</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A5EDA706-0C4F-48FC-AC49-B00551690E02}" type="slidenum">
              <a:rPr lang="ar-SA" smtClean="0"/>
              <a:pPr/>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267740FF-0028-4C95-93BA-4EB581AE7209}" type="datetimeFigureOut">
              <a:rPr lang="ar-SA" smtClean="0"/>
              <a:pPr/>
              <a:t>10/01/41</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A5EDA706-0C4F-48FC-AC49-B00551690E02}"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267740FF-0028-4C95-93BA-4EB581AE7209}" type="datetimeFigureOut">
              <a:rPr lang="ar-SA" smtClean="0"/>
              <a:pPr/>
              <a:t>10/01/41</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A5EDA706-0C4F-48FC-AC49-B00551690E02}"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267740FF-0028-4C95-93BA-4EB581AE7209}" type="datetimeFigureOut">
              <a:rPr lang="ar-SA" smtClean="0"/>
              <a:pPr/>
              <a:t>10/01/41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A5EDA706-0C4F-48FC-AC49-B00551690E02}"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267740FF-0028-4C95-93BA-4EB581AE7209}" type="datetimeFigureOut">
              <a:rPr lang="ar-SA" smtClean="0"/>
              <a:pPr/>
              <a:t>10/01/41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A5EDA706-0C4F-48FC-AC49-B00551690E02}" type="slidenum">
              <a:rPr lang="ar-SA" smtClean="0"/>
              <a:pPr/>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267740FF-0028-4C95-93BA-4EB581AE7209}" type="datetimeFigureOut">
              <a:rPr lang="ar-SA" smtClean="0"/>
              <a:pPr/>
              <a:t>10/01/41</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A5EDA706-0C4F-48FC-AC49-B00551690E02}" type="slidenum">
              <a:rPr lang="ar-SA" smtClean="0"/>
              <a:pPr/>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1" descr="اسبوع الفضاء.jpg"/>
          <p:cNvPicPr>
            <a:picLocks noChangeAspect="1"/>
          </p:cNvPicPr>
          <p:nvPr/>
        </p:nvPicPr>
        <p:blipFill>
          <a:blip r:embed="rId2" cstate="print"/>
          <a:stretch>
            <a:fillRect/>
          </a:stretch>
        </p:blipFill>
        <p:spPr>
          <a:xfrm>
            <a:off x="0" y="0"/>
            <a:ext cx="9144000" cy="6858000"/>
          </a:xfrm>
          <a:prstGeom prst="rect">
            <a:avLst/>
          </a:prstGeom>
        </p:spPr>
      </p:pic>
    </p:spTree>
  </p:cSld>
  <p:clrMapOvr>
    <a:masterClrMapping/>
  </p:clrMapOvr>
  <p:transition>
    <p:wedg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pic>
        <p:nvPicPr>
          <p:cNvPr id="4" name="عنصر نائب للمحتوى 3" descr="الفضاء.jpg"/>
          <p:cNvPicPr>
            <a:picLocks noGrp="1" noChangeAspect="1"/>
          </p:cNvPicPr>
          <p:nvPr>
            <p:ph idx="1"/>
          </p:nvPr>
        </p:nvPicPr>
        <p:blipFill>
          <a:blip r:embed="rId2" cstate="print"/>
          <a:stretch>
            <a:fillRect/>
          </a:stretch>
        </p:blipFill>
        <p:spPr>
          <a:xfrm>
            <a:off x="0" y="0"/>
            <a:ext cx="9144000" cy="6858000"/>
          </a:xfrm>
        </p:spPr>
      </p:pic>
      <p:sp>
        <p:nvSpPr>
          <p:cNvPr id="5" name="مربع نص 4"/>
          <p:cNvSpPr txBox="1"/>
          <p:nvPr/>
        </p:nvSpPr>
        <p:spPr>
          <a:xfrm>
            <a:off x="323528" y="260648"/>
            <a:ext cx="3384376" cy="2308324"/>
          </a:xfrm>
          <a:prstGeom prst="rect">
            <a:avLst/>
          </a:prstGeom>
          <a:noFill/>
        </p:spPr>
        <p:txBody>
          <a:bodyPr wrap="square" rtlCol="1">
            <a:spAutoFit/>
          </a:bodyPr>
          <a:lstStyle/>
          <a:p>
            <a:r>
              <a:rPr lang="ar-SA" sz="2400" dirty="0" smtClean="0">
                <a:solidFill>
                  <a:schemeClr val="bg1"/>
                </a:solidFill>
                <a:latin typeface="Andalus" pitchFamily="18" charset="-78"/>
                <a:cs typeface="Akhbar MT" pitchFamily="2" charset="-78"/>
              </a:rPr>
              <a:t>و في الختام نسأل الله تعالى بعدد ما في السماء من كواكب و نجوم و طيور و أقمار و بعدد ما اتى النهار و ذهب الليل أن يوفقنا الله هذا العام و أن يجعل كل أعمالنا خالصة لوجهه الكريم والسلام عليكم ورحمة الله </a:t>
            </a:r>
            <a:r>
              <a:rPr lang="ar-SA" sz="2400" dirty="0" err="1" smtClean="0">
                <a:solidFill>
                  <a:schemeClr val="bg1"/>
                </a:solidFill>
                <a:latin typeface="Andalus" pitchFamily="18" charset="-78"/>
                <a:cs typeface="Akhbar MT" pitchFamily="2" charset="-78"/>
              </a:rPr>
              <a:t>وبركاته...</a:t>
            </a:r>
            <a:endParaRPr lang="ar-SA" sz="2400" dirty="0">
              <a:solidFill>
                <a:schemeClr val="bg1"/>
              </a:solidFill>
              <a:latin typeface="Andalus" pitchFamily="18" charset="-78"/>
              <a:cs typeface="Akhbar MT" pitchFamily="2" charset="-78"/>
            </a:endParaRPr>
          </a:p>
        </p:txBody>
      </p:sp>
    </p:spTree>
  </p:cSld>
  <p:clrMapOvr>
    <a:masterClrMapping/>
  </p:clrMapOvr>
  <p:transition>
    <p:wipe dir="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endParaRPr lang="ar-SA" dirty="0"/>
          </a:p>
        </p:txBody>
      </p:sp>
      <p:sp>
        <p:nvSpPr>
          <p:cNvPr id="3" name="عنوان فرعي 2"/>
          <p:cNvSpPr>
            <a:spLocks noGrp="1"/>
          </p:cNvSpPr>
          <p:nvPr>
            <p:ph type="subTitle" idx="1"/>
          </p:nvPr>
        </p:nvSpPr>
        <p:spPr/>
        <p:txBody>
          <a:bodyPr/>
          <a:lstStyle/>
          <a:p>
            <a:endParaRPr lang="ar-SA"/>
          </a:p>
        </p:txBody>
      </p:sp>
      <p:pic>
        <p:nvPicPr>
          <p:cNvPr id="4" name="صورة 3" descr="الفضاء.jpg"/>
          <p:cNvPicPr>
            <a:picLocks noChangeAspect="1"/>
          </p:cNvPicPr>
          <p:nvPr/>
        </p:nvPicPr>
        <p:blipFill>
          <a:blip r:embed="rId2" cstate="print"/>
          <a:stretch>
            <a:fillRect/>
          </a:stretch>
        </p:blipFill>
        <p:spPr>
          <a:xfrm>
            <a:off x="0" y="0"/>
            <a:ext cx="9144000" cy="6858000"/>
          </a:xfrm>
          <a:prstGeom prst="rect">
            <a:avLst/>
          </a:prstGeom>
        </p:spPr>
      </p:pic>
      <p:sp>
        <p:nvSpPr>
          <p:cNvPr id="11" name="مربع نص 10"/>
          <p:cNvSpPr txBox="1"/>
          <p:nvPr/>
        </p:nvSpPr>
        <p:spPr>
          <a:xfrm>
            <a:off x="1619672" y="2060848"/>
            <a:ext cx="5472608" cy="369332"/>
          </a:xfrm>
          <a:prstGeom prst="rect">
            <a:avLst/>
          </a:prstGeom>
          <a:noFill/>
        </p:spPr>
        <p:txBody>
          <a:bodyPr wrap="square" rtlCol="1">
            <a:spAutoFit/>
          </a:bodyPr>
          <a:lstStyle/>
          <a:p>
            <a:endParaRPr lang="ar-SA" dirty="0"/>
          </a:p>
        </p:txBody>
      </p:sp>
      <p:sp>
        <p:nvSpPr>
          <p:cNvPr id="12" name="مربع نص 11"/>
          <p:cNvSpPr txBox="1"/>
          <p:nvPr/>
        </p:nvSpPr>
        <p:spPr>
          <a:xfrm>
            <a:off x="0" y="260648"/>
            <a:ext cx="5472608" cy="1569660"/>
          </a:xfrm>
          <a:prstGeom prst="rect">
            <a:avLst/>
          </a:prstGeom>
          <a:noFill/>
        </p:spPr>
        <p:txBody>
          <a:bodyPr wrap="square" rtlCol="1">
            <a:spAutoFit/>
          </a:bodyPr>
          <a:lstStyle/>
          <a:p>
            <a:pPr algn="ctr"/>
            <a:r>
              <a:rPr lang="en-US" sz="9600" dirty="0" smtClean="0">
                <a:solidFill>
                  <a:schemeClr val="bg1"/>
                </a:solidFill>
                <a:latin typeface="Arabic Typesetting" pitchFamily="66" charset="-78"/>
                <a:cs typeface="Arabic Typesetting" pitchFamily="66" charset="-78"/>
              </a:rPr>
              <a:t>The Space</a:t>
            </a:r>
            <a:endParaRPr lang="ar-SA" sz="9600" dirty="0">
              <a:solidFill>
                <a:schemeClr val="bg1"/>
              </a:solidFill>
              <a:latin typeface="Arabic Typesetting" pitchFamily="66" charset="-78"/>
              <a:cs typeface="Arabic Typesetting" pitchFamily="66" charset="-78"/>
            </a:endParaRPr>
          </a:p>
        </p:txBody>
      </p:sp>
    </p:spTree>
  </p:cSld>
  <p:clrMapOvr>
    <a:masterClrMapping/>
  </p:clrMapOvr>
  <p:transition>
    <p:dissolv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1" descr="الفضاء2.jpg"/>
          <p:cNvPicPr>
            <a:picLocks noChangeAspect="1"/>
          </p:cNvPicPr>
          <p:nvPr/>
        </p:nvPicPr>
        <p:blipFill>
          <a:blip r:embed="rId2" cstate="print"/>
          <a:stretch>
            <a:fillRect/>
          </a:stretch>
        </p:blipFill>
        <p:spPr>
          <a:xfrm>
            <a:off x="0" y="0"/>
            <a:ext cx="9149650" cy="6858000"/>
          </a:xfrm>
          <a:prstGeom prst="rect">
            <a:avLst/>
          </a:prstGeom>
        </p:spPr>
      </p:pic>
      <p:sp>
        <p:nvSpPr>
          <p:cNvPr id="3" name="مربع نص 2"/>
          <p:cNvSpPr txBox="1"/>
          <p:nvPr/>
        </p:nvSpPr>
        <p:spPr>
          <a:xfrm>
            <a:off x="4499992" y="188640"/>
            <a:ext cx="4320480" cy="769441"/>
          </a:xfrm>
          <a:prstGeom prst="rect">
            <a:avLst/>
          </a:prstGeom>
          <a:noFill/>
        </p:spPr>
        <p:txBody>
          <a:bodyPr wrap="square" rtlCol="1">
            <a:spAutoFit/>
          </a:bodyPr>
          <a:lstStyle/>
          <a:p>
            <a:r>
              <a:rPr lang="ar-SA" sz="4400" dirty="0" smtClean="0">
                <a:solidFill>
                  <a:schemeClr val="bg1"/>
                </a:solidFill>
              </a:rPr>
              <a:t>المقدمة</a:t>
            </a:r>
            <a:endParaRPr lang="ar-SA" sz="4400" dirty="0">
              <a:solidFill>
                <a:schemeClr val="bg1"/>
              </a:solidFill>
            </a:endParaRPr>
          </a:p>
        </p:txBody>
      </p:sp>
      <p:sp>
        <p:nvSpPr>
          <p:cNvPr id="4" name="مربع نص 3"/>
          <p:cNvSpPr txBox="1"/>
          <p:nvPr/>
        </p:nvSpPr>
        <p:spPr>
          <a:xfrm>
            <a:off x="971600" y="1484784"/>
            <a:ext cx="7056784" cy="4893647"/>
          </a:xfrm>
          <a:prstGeom prst="rect">
            <a:avLst/>
          </a:prstGeom>
          <a:noFill/>
        </p:spPr>
        <p:txBody>
          <a:bodyPr wrap="square" rtlCol="1">
            <a:spAutoFit/>
          </a:bodyPr>
          <a:lstStyle/>
          <a:p>
            <a:r>
              <a:rPr lang="ar-SA" sz="2400" dirty="0" smtClean="0">
                <a:solidFill>
                  <a:schemeClr val="bg1"/>
                </a:solidFill>
              </a:rPr>
              <a:t>في حياة كل أمة عظيمة صفحات مشرقة خلدها التاريخ لأجيال وأجيال قادمة صفحات كتبت احرفها من نور لتبقى شاهداً على طموح الانسان وتفوقه و رحلة أول رائد فضاء عربي مسلم وهو الامير سلطان بن سلمان ال سعود مثالاً على ذلك إن قصة هذه الرحلة جديرة بأن تروى وهي مثال رائع على ما يمكن لجهد الانسان السعودي المتواصل ان يحقق من إنجازات ستوسع حدود مداركه حتى النجوم البعيدة و بهذه المناسبة يسرنا ان ننطلق هذا الصباح معكم في رحلة بين الكواكب و النجوم رحلة نستعرض خلالها جمال هذا الكون و إبداع الخالق عز وجل و نتفكر في خلق السموات و الارض و نعيد ذاكرتنا لعلماء مسلمين كانت لهم الريادة في علم الفلك و الفضاء و نعود بذاكرتنا </a:t>
            </a:r>
            <a:r>
              <a:rPr lang="ar-SA" sz="2400" dirty="0" err="1" smtClean="0">
                <a:solidFill>
                  <a:schemeClr val="bg1"/>
                </a:solidFill>
              </a:rPr>
              <a:t>25عاما</a:t>
            </a:r>
            <a:r>
              <a:rPr lang="ar-SA" sz="2400" dirty="0" smtClean="0">
                <a:solidFill>
                  <a:schemeClr val="bg1"/>
                </a:solidFill>
              </a:rPr>
              <a:t> على مشاركة المملكة في رحلة الفضاء و نستذكر ايام لا تنسى في حياة اول رائد فضاء عربي مسلم فهل أنتم مستعدون </a:t>
            </a:r>
            <a:r>
              <a:rPr lang="ar-SA" sz="2400" dirty="0" err="1" smtClean="0">
                <a:solidFill>
                  <a:schemeClr val="bg1"/>
                </a:solidFill>
              </a:rPr>
              <a:t>للأنطلاق</a:t>
            </a:r>
            <a:r>
              <a:rPr lang="ar-SA" sz="2400" dirty="0" smtClean="0">
                <a:solidFill>
                  <a:schemeClr val="bg1"/>
                </a:solidFill>
              </a:rPr>
              <a:t> إذن لنبدأ رحلتنا </a:t>
            </a:r>
            <a:r>
              <a:rPr lang="ar-SA" sz="2400" dirty="0" err="1" smtClean="0">
                <a:solidFill>
                  <a:schemeClr val="bg1"/>
                </a:solidFill>
              </a:rPr>
              <a:t>بايات</a:t>
            </a:r>
            <a:r>
              <a:rPr lang="ar-SA" sz="2400" dirty="0" smtClean="0">
                <a:solidFill>
                  <a:schemeClr val="bg1"/>
                </a:solidFill>
              </a:rPr>
              <a:t> من الذكر </a:t>
            </a:r>
            <a:r>
              <a:rPr lang="ar-SA" sz="2400" dirty="0" err="1" smtClean="0">
                <a:solidFill>
                  <a:schemeClr val="bg1"/>
                </a:solidFill>
              </a:rPr>
              <a:t>الحكيم...</a:t>
            </a:r>
            <a:endParaRPr lang="ar-SA" sz="2400" dirty="0">
              <a:solidFill>
                <a:schemeClr val="bg1"/>
              </a:solidFill>
            </a:endParaRPr>
          </a:p>
        </p:txBody>
      </p:sp>
    </p:spTree>
  </p:cSld>
  <p:clrMapOvr>
    <a:masterClrMapping/>
  </p:clrMapOvr>
  <p:transition>
    <p:newsflash/>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1" descr="قران.jpg"/>
          <p:cNvPicPr>
            <a:picLocks noChangeAspect="1"/>
          </p:cNvPicPr>
          <p:nvPr/>
        </p:nvPicPr>
        <p:blipFill>
          <a:blip r:embed="rId2" cstate="print"/>
          <a:stretch>
            <a:fillRect/>
          </a:stretch>
        </p:blipFill>
        <p:spPr>
          <a:xfrm>
            <a:off x="0" y="0"/>
            <a:ext cx="9144000" cy="6858000"/>
          </a:xfrm>
          <a:prstGeom prst="rect">
            <a:avLst/>
          </a:prstGeom>
        </p:spPr>
      </p:pic>
      <p:sp>
        <p:nvSpPr>
          <p:cNvPr id="3" name="مربع نص 2"/>
          <p:cNvSpPr txBox="1"/>
          <p:nvPr/>
        </p:nvSpPr>
        <p:spPr>
          <a:xfrm>
            <a:off x="6156176" y="5661248"/>
            <a:ext cx="2664296" cy="707886"/>
          </a:xfrm>
          <a:prstGeom prst="rect">
            <a:avLst/>
          </a:prstGeom>
          <a:noFill/>
        </p:spPr>
        <p:txBody>
          <a:bodyPr wrap="square" rtlCol="1">
            <a:spAutoFit/>
          </a:bodyPr>
          <a:lstStyle/>
          <a:p>
            <a:r>
              <a:rPr lang="ar-SA" sz="4000" dirty="0" smtClean="0">
                <a:solidFill>
                  <a:schemeClr val="bg1"/>
                </a:solidFill>
                <a:latin typeface="Andalus" pitchFamily="18" charset="-78"/>
                <a:cs typeface="Andalus" pitchFamily="18" charset="-78"/>
              </a:rPr>
              <a:t>منيرة </a:t>
            </a:r>
            <a:r>
              <a:rPr lang="ar-SA" sz="4000" dirty="0" err="1" smtClean="0">
                <a:solidFill>
                  <a:schemeClr val="bg1"/>
                </a:solidFill>
                <a:latin typeface="Andalus" pitchFamily="18" charset="-78"/>
                <a:cs typeface="Andalus" pitchFamily="18" charset="-78"/>
              </a:rPr>
              <a:t>عبدالله</a:t>
            </a:r>
            <a:endParaRPr lang="ar-SA" sz="4000" dirty="0">
              <a:solidFill>
                <a:schemeClr val="bg1"/>
              </a:solidFill>
              <a:latin typeface="Andalus" pitchFamily="18" charset="-78"/>
              <a:cs typeface="Andalus" pitchFamily="18" charset="-78"/>
            </a:endParaRPr>
          </a:p>
        </p:txBody>
      </p:sp>
    </p:spTree>
  </p:cSld>
  <p:clrMapOvr>
    <a:masterClrMapping/>
  </p:clrMapOvr>
  <p:transition>
    <p:cover dir="ru"/>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1" descr="معلومات-عن-الفضاء.jpg"/>
          <p:cNvPicPr>
            <a:picLocks noChangeAspect="1"/>
          </p:cNvPicPr>
          <p:nvPr/>
        </p:nvPicPr>
        <p:blipFill>
          <a:blip r:embed="rId2" cstate="print"/>
          <a:stretch>
            <a:fillRect/>
          </a:stretch>
        </p:blipFill>
        <p:spPr>
          <a:xfrm>
            <a:off x="0" y="0"/>
            <a:ext cx="9144000" cy="6858000"/>
          </a:xfrm>
          <a:prstGeom prst="rect">
            <a:avLst/>
          </a:prstGeom>
        </p:spPr>
      </p:pic>
      <p:sp>
        <p:nvSpPr>
          <p:cNvPr id="3" name="مربع نص 2"/>
          <p:cNvSpPr txBox="1"/>
          <p:nvPr/>
        </p:nvSpPr>
        <p:spPr>
          <a:xfrm>
            <a:off x="683568" y="836712"/>
            <a:ext cx="3600400" cy="2862322"/>
          </a:xfrm>
          <a:prstGeom prst="rect">
            <a:avLst/>
          </a:prstGeom>
          <a:noFill/>
        </p:spPr>
        <p:txBody>
          <a:bodyPr wrap="square" rtlCol="1">
            <a:spAutoFit/>
          </a:bodyPr>
          <a:lstStyle/>
          <a:p>
            <a:r>
              <a:rPr lang="ar-SA" dirty="0" smtClean="0">
                <a:solidFill>
                  <a:schemeClr val="bg1"/>
                </a:solidFill>
              </a:rPr>
              <a:t>لقد </a:t>
            </a:r>
            <a:r>
              <a:rPr lang="ar-SA" dirty="0" smtClean="0">
                <a:solidFill>
                  <a:schemeClr val="bg1"/>
                </a:solidFill>
              </a:rPr>
              <a:t>شكلت رحلة الامير سلطان بن سلمان إلهاما </a:t>
            </a:r>
            <a:r>
              <a:rPr lang="ar-SA" dirty="0" err="1" smtClean="0">
                <a:solidFill>
                  <a:schemeClr val="bg1"/>
                </a:solidFill>
              </a:rPr>
              <a:t>حقيقيا</a:t>
            </a:r>
            <a:r>
              <a:rPr lang="ar-SA" dirty="0" smtClean="0">
                <a:solidFill>
                  <a:schemeClr val="bg1"/>
                </a:solidFill>
              </a:rPr>
              <a:t> للشباب العربي و المسلم في ذلك الوقت و نأمل ان تكون مصدر إلهام للشباب السعودي باتجاه الطموح والمغامرة والنجاح ونحن بحاجة اليوم إلى استرجاع الصفحات التاريخية المثيرة من تاريخنا الوطني من باب إعادة قراءة الماضي واستخلاص العبر باتجاه المستقبل فلنا الان وقفات مع اوقات مهمة في حياة اول رائد فضاء عربي مسلم الامير سلطان بن سلمان اثناء </a:t>
            </a:r>
            <a:r>
              <a:rPr lang="ar-SA" dirty="0" err="1" smtClean="0">
                <a:solidFill>
                  <a:schemeClr val="bg1"/>
                </a:solidFill>
              </a:rPr>
              <a:t>رحلته..</a:t>
            </a:r>
            <a:endParaRPr lang="ar-SA" dirty="0">
              <a:solidFill>
                <a:schemeClr val="bg1"/>
              </a:solidFill>
            </a:endParaRPr>
          </a:p>
        </p:txBody>
      </p:sp>
    </p:spTree>
  </p:cSld>
  <p:clrMapOvr>
    <a:masterClrMapping/>
  </p:clrMapOvr>
  <p:transition>
    <p:comb dir="ver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1" descr="سلطان_بن_سلمان.jpg"/>
          <p:cNvPicPr>
            <a:picLocks noChangeAspect="1"/>
          </p:cNvPicPr>
          <p:nvPr/>
        </p:nvPicPr>
        <p:blipFill>
          <a:blip r:embed="rId2" cstate="print"/>
          <a:stretch>
            <a:fillRect/>
          </a:stretch>
        </p:blipFill>
        <p:spPr>
          <a:xfrm>
            <a:off x="0" y="0"/>
            <a:ext cx="9144000" cy="6858000"/>
          </a:xfrm>
          <a:prstGeom prst="rect">
            <a:avLst/>
          </a:prstGeom>
        </p:spPr>
      </p:pic>
      <p:sp>
        <p:nvSpPr>
          <p:cNvPr id="3" name="مربع نص 2"/>
          <p:cNvSpPr txBox="1"/>
          <p:nvPr/>
        </p:nvSpPr>
        <p:spPr>
          <a:xfrm>
            <a:off x="1115616" y="620688"/>
            <a:ext cx="2736304" cy="400110"/>
          </a:xfrm>
          <a:prstGeom prst="rect">
            <a:avLst/>
          </a:prstGeom>
          <a:noFill/>
        </p:spPr>
        <p:txBody>
          <a:bodyPr wrap="square" rtlCol="1">
            <a:spAutoFit/>
          </a:bodyPr>
          <a:lstStyle/>
          <a:p>
            <a:r>
              <a:rPr lang="ar-SA" sz="2000" dirty="0" smtClean="0">
                <a:latin typeface="Andalus" pitchFamily="18" charset="-78"/>
                <a:cs typeface="Andalus" pitchFamily="18" charset="-78"/>
              </a:rPr>
              <a:t>الامير سلطان بن سلمان حفظه الله</a:t>
            </a:r>
            <a:endParaRPr lang="ar-SA" sz="2000" dirty="0">
              <a:latin typeface="Andalus" pitchFamily="18" charset="-78"/>
              <a:cs typeface="Andalus" pitchFamily="18" charset="-78"/>
            </a:endParaRPr>
          </a:p>
        </p:txBody>
      </p:sp>
    </p:spTree>
  </p:cSld>
  <p:clrMapOvr>
    <a:masterClrMapping/>
  </p:clrMapOvr>
  <p:transition>
    <p:checker dir="vert"/>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dirty="0"/>
          </a:p>
        </p:txBody>
      </p:sp>
      <p:pic>
        <p:nvPicPr>
          <p:cNvPr id="4" name="عنصر نائب للمحتوى 3" descr="الفضاء.jpg"/>
          <p:cNvPicPr>
            <a:picLocks noGrp="1" noChangeAspect="1"/>
          </p:cNvPicPr>
          <p:nvPr>
            <p:ph idx="1"/>
          </p:nvPr>
        </p:nvPicPr>
        <p:blipFill>
          <a:blip r:embed="rId2" cstate="print"/>
          <a:stretch>
            <a:fillRect/>
          </a:stretch>
        </p:blipFill>
        <p:spPr>
          <a:xfrm>
            <a:off x="0" y="0"/>
            <a:ext cx="9144000" cy="6858000"/>
          </a:xfrm>
        </p:spPr>
      </p:pic>
      <p:sp>
        <p:nvSpPr>
          <p:cNvPr id="5" name="مربع نص 4"/>
          <p:cNvSpPr txBox="1"/>
          <p:nvPr/>
        </p:nvSpPr>
        <p:spPr>
          <a:xfrm>
            <a:off x="1547664" y="980728"/>
            <a:ext cx="6840760" cy="4524315"/>
          </a:xfrm>
          <a:prstGeom prst="rect">
            <a:avLst/>
          </a:prstGeom>
          <a:noFill/>
        </p:spPr>
        <p:txBody>
          <a:bodyPr wrap="square" rtlCol="1">
            <a:spAutoFit/>
          </a:bodyPr>
          <a:lstStyle/>
          <a:p>
            <a:r>
              <a:rPr lang="ar-SA" sz="2400" dirty="0" smtClean="0">
                <a:solidFill>
                  <a:schemeClr val="bg1"/>
                </a:solidFill>
              </a:rPr>
              <a:t>1- في تمام </a:t>
            </a:r>
            <a:r>
              <a:rPr lang="ar-SA" sz="2400" dirty="0" err="1" smtClean="0">
                <a:solidFill>
                  <a:schemeClr val="bg1"/>
                </a:solidFill>
              </a:rPr>
              <a:t>الساغة</a:t>
            </a:r>
            <a:r>
              <a:rPr lang="ar-SA" sz="2400" dirty="0" smtClean="0">
                <a:solidFill>
                  <a:schemeClr val="bg1"/>
                </a:solidFill>
              </a:rPr>
              <a:t> السابعة و ثلاث وثلاثين دقيقة صباحا بتاريخ </a:t>
            </a:r>
            <a:r>
              <a:rPr lang="ar-SA" sz="2400" dirty="0" err="1" smtClean="0">
                <a:solidFill>
                  <a:schemeClr val="bg1"/>
                </a:solidFill>
              </a:rPr>
              <a:t>17يونيو1985</a:t>
            </a:r>
            <a:r>
              <a:rPr lang="ar-SA" sz="2400" dirty="0" smtClean="0">
                <a:solidFill>
                  <a:schemeClr val="bg1"/>
                </a:solidFill>
              </a:rPr>
              <a:t> انطلق المكوك الفضائي </a:t>
            </a:r>
            <a:r>
              <a:rPr lang="ar-SA" sz="2400" dirty="0" err="1" smtClean="0">
                <a:solidFill>
                  <a:schemeClr val="bg1"/>
                </a:solidFill>
              </a:rPr>
              <a:t>ديسكفري</a:t>
            </a:r>
            <a:r>
              <a:rPr lang="ar-SA" sz="2400" dirty="0" smtClean="0">
                <a:solidFill>
                  <a:schemeClr val="bg1"/>
                </a:solidFill>
              </a:rPr>
              <a:t> بقيادة الامير سلطان بن سلمان و 6 رواد فضاء اخرين يحملون معهم القمر العربي الثاني المكلفين </a:t>
            </a:r>
            <a:r>
              <a:rPr lang="ar-SA" sz="2400" dirty="0" err="1" smtClean="0">
                <a:solidFill>
                  <a:schemeClr val="bg1"/>
                </a:solidFill>
              </a:rPr>
              <a:t>باطلاقه</a:t>
            </a:r>
            <a:r>
              <a:rPr lang="ar-SA" sz="2400" dirty="0" smtClean="0">
                <a:solidFill>
                  <a:schemeClr val="bg1"/>
                </a:solidFill>
              </a:rPr>
              <a:t> ايام في الفضاء.</a:t>
            </a:r>
          </a:p>
          <a:p>
            <a:r>
              <a:rPr lang="ar-SA" sz="2400" dirty="0" smtClean="0">
                <a:solidFill>
                  <a:schemeClr val="bg1"/>
                </a:solidFill>
              </a:rPr>
              <a:t>2- في اليوم الثاني من الرحلة تم اطلاق القمر الصناعي العربي الثاني بنجاح كما هنأ الامير سلطان بن سلمان المسلمين بحلول عيد الفطر المبارك في رسالة هاتفية.</a:t>
            </a:r>
          </a:p>
          <a:p>
            <a:r>
              <a:rPr lang="ar-SA" sz="2400" dirty="0" smtClean="0">
                <a:solidFill>
                  <a:schemeClr val="bg1"/>
                </a:solidFill>
              </a:rPr>
              <a:t>3- وفي اليوم الثالث تم إطلاق القمر الصناعي الامريكي </a:t>
            </a:r>
            <a:r>
              <a:rPr lang="ar-SA" sz="2400" dirty="0" err="1" smtClean="0">
                <a:solidFill>
                  <a:schemeClr val="bg1"/>
                </a:solidFill>
              </a:rPr>
              <a:t>تلستار3دي</a:t>
            </a:r>
            <a:r>
              <a:rPr lang="ar-SA" sz="2400" dirty="0" smtClean="0">
                <a:solidFill>
                  <a:schemeClr val="bg1"/>
                </a:solidFill>
              </a:rPr>
              <a:t> لصالح لشركة إيه </a:t>
            </a:r>
            <a:r>
              <a:rPr lang="ar-SA" sz="2400" dirty="0" err="1" smtClean="0">
                <a:solidFill>
                  <a:schemeClr val="bg1"/>
                </a:solidFill>
              </a:rPr>
              <a:t>تي</a:t>
            </a:r>
            <a:r>
              <a:rPr lang="ar-SA" sz="2400" dirty="0" smtClean="0">
                <a:solidFill>
                  <a:schemeClr val="bg1"/>
                </a:solidFill>
              </a:rPr>
              <a:t> </a:t>
            </a:r>
            <a:r>
              <a:rPr lang="ar-SA" sz="2400" dirty="0" err="1" smtClean="0">
                <a:solidFill>
                  <a:schemeClr val="bg1"/>
                </a:solidFill>
              </a:rPr>
              <a:t>تي</a:t>
            </a:r>
            <a:r>
              <a:rPr lang="ar-SA" sz="2400" dirty="0" smtClean="0">
                <a:solidFill>
                  <a:schemeClr val="bg1"/>
                </a:solidFill>
              </a:rPr>
              <a:t> الامريكية وكذلك قمر الابحاث العلمية </a:t>
            </a:r>
            <a:r>
              <a:rPr lang="ar-SA" sz="2400" dirty="0" err="1" smtClean="0">
                <a:solidFill>
                  <a:schemeClr val="bg1"/>
                </a:solidFill>
              </a:rPr>
              <a:t>سبارتان</a:t>
            </a:r>
            <a:r>
              <a:rPr lang="ar-SA" sz="2400" dirty="0" smtClean="0">
                <a:solidFill>
                  <a:schemeClr val="bg1"/>
                </a:solidFill>
              </a:rPr>
              <a:t> و أجرى الامير سلطان تجربة مزج و فصل السوائل في مرحلة انعدام الوزن و خصص اغلب اليوم الرابع للرحلة وفي اليوم الخامس اجرى المكوك تجربة ناجحة حول إطلاق اشعة الليزر.</a:t>
            </a:r>
            <a:endParaRPr lang="ar-SA" sz="2400" dirty="0">
              <a:solidFill>
                <a:schemeClr val="bg1"/>
              </a:solidFill>
            </a:endParaRPr>
          </a:p>
        </p:txBody>
      </p:sp>
    </p:spTree>
  </p:cSld>
  <p:clrMapOvr>
    <a:masterClrMapping/>
  </p:clrMapOvr>
  <p:transition>
    <p:randomBa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pic>
        <p:nvPicPr>
          <p:cNvPr id="4" name="عنصر نائب للمحتوى 3" descr="الفضاء2.jpg"/>
          <p:cNvPicPr>
            <a:picLocks noGrp="1" noChangeAspect="1"/>
          </p:cNvPicPr>
          <p:nvPr>
            <p:ph idx="1"/>
          </p:nvPr>
        </p:nvPicPr>
        <p:blipFill>
          <a:blip r:embed="rId2" cstate="print"/>
          <a:stretch>
            <a:fillRect/>
          </a:stretch>
        </p:blipFill>
        <p:spPr>
          <a:xfrm>
            <a:off x="-110392" y="0"/>
            <a:ext cx="9254392" cy="6858000"/>
          </a:xfrm>
        </p:spPr>
      </p:pic>
      <p:sp>
        <p:nvSpPr>
          <p:cNvPr id="5" name="مربع نص 4"/>
          <p:cNvSpPr txBox="1"/>
          <p:nvPr/>
        </p:nvSpPr>
        <p:spPr>
          <a:xfrm>
            <a:off x="3563888" y="476672"/>
            <a:ext cx="5112568" cy="4524315"/>
          </a:xfrm>
          <a:prstGeom prst="rect">
            <a:avLst/>
          </a:prstGeom>
          <a:noFill/>
        </p:spPr>
        <p:txBody>
          <a:bodyPr wrap="square" rtlCol="1">
            <a:spAutoFit/>
          </a:bodyPr>
          <a:lstStyle/>
          <a:p>
            <a:r>
              <a:rPr lang="ar-SA" sz="2400" dirty="0" smtClean="0">
                <a:solidFill>
                  <a:schemeClr val="bg1"/>
                </a:solidFill>
                <a:latin typeface="Andalus" pitchFamily="18" charset="-78"/>
                <a:cs typeface="Andalus" pitchFamily="18" charset="-78"/>
              </a:rPr>
              <a:t>بعض من إسهامات المسلمين في علم </a:t>
            </a:r>
            <a:r>
              <a:rPr lang="ar-SA" sz="2400" dirty="0" err="1" smtClean="0">
                <a:solidFill>
                  <a:schemeClr val="bg1"/>
                </a:solidFill>
                <a:latin typeface="Andalus" pitchFamily="18" charset="-78"/>
                <a:cs typeface="Andalus" pitchFamily="18" charset="-78"/>
              </a:rPr>
              <a:t>الفلك:-</a:t>
            </a:r>
            <a:endParaRPr lang="ar-SA" sz="2400" dirty="0" smtClean="0">
              <a:solidFill>
                <a:schemeClr val="bg1"/>
              </a:solidFill>
              <a:latin typeface="Andalus" pitchFamily="18" charset="-78"/>
              <a:cs typeface="Andalus" pitchFamily="18" charset="-78"/>
            </a:endParaRPr>
          </a:p>
          <a:p>
            <a:endParaRPr lang="ar-SA" sz="2400" dirty="0" smtClean="0">
              <a:solidFill>
                <a:schemeClr val="bg1"/>
              </a:solidFill>
              <a:latin typeface="Andalus" pitchFamily="18" charset="-78"/>
              <a:cs typeface="Andalus" pitchFamily="18" charset="-78"/>
            </a:endParaRPr>
          </a:p>
          <a:p>
            <a:r>
              <a:rPr lang="ar-SA" sz="2400" dirty="0" smtClean="0">
                <a:solidFill>
                  <a:schemeClr val="bg1"/>
                </a:solidFill>
                <a:latin typeface="Andalus" pitchFamily="18" charset="-78"/>
                <a:cs typeface="Andalus" pitchFamily="18" charset="-78"/>
              </a:rPr>
              <a:t>1- قيام الحسن بن الهيثم باختراع اول كاميرا في التاريخ وسماها الخزانة المظلمة ذات الثقب وهي عبارة عن صندوق مطلي من الداخل باللون الاسود </a:t>
            </a:r>
            <a:r>
              <a:rPr lang="ar-SA" sz="2400" dirty="0" err="1" smtClean="0">
                <a:solidFill>
                  <a:schemeClr val="bg1"/>
                </a:solidFill>
                <a:latin typeface="Andalus" pitchFamily="18" charset="-78"/>
                <a:cs typeface="Andalus" pitchFamily="18" charset="-78"/>
              </a:rPr>
              <a:t>وبه</a:t>
            </a:r>
            <a:r>
              <a:rPr lang="ar-SA" sz="2400" dirty="0" smtClean="0">
                <a:solidFill>
                  <a:schemeClr val="bg1"/>
                </a:solidFill>
                <a:latin typeface="Andalus" pitchFamily="18" charset="-78"/>
                <a:cs typeface="Andalus" pitchFamily="18" charset="-78"/>
              </a:rPr>
              <a:t> ثقب من ناحية و لوح خارجي </a:t>
            </a:r>
            <a:r>
              <a:rPr lang="ar-SA" sz="2400" dirty="0" err="1" smtClean="0">
                <a:solidFill>
                  <a:schemeClr val="bg1"/>
                </a:solidFill>
                <a:latin typeface="Andalus" pitchFamily="18" charset="-78"/>
                <a:cs typeface="Andalus" pitchFamily="18" charset="-78"/>
              </a:rPr>
              <a:t>مصنفر</a:t>
            </a:r>
            <a:r>
              <a:rPr lang="ar-SA" sz="2400" dirty="0" smtClean="0">
                <a:solidFill>
                  <a:schemeClr val="bg1"/>
                </a:solidFill>
                <a:latin typeface="Andalus" pitchFamily="18" charset="-78"/>
                <a:cs typeface="Andalus" pitchFamily="18" charset="-78"/>
              </a:rPr>
              <a:t> من الناحية الاخرى.</a:t>
            </a:r>
          </a:p>
          <a:p>
            <a:endParaRPr lang="ar-SA" sz="2400" dirty="0" smtClean="0">
              <a:solidFill>
                <a:schemeClr val="bg1"/>
              </a:solidFill>
              <a:latin typeface="Andalus" pitchFamily="18" charset="-78"/>
              <a:cs typeface="Andalus" pitchFamily="18" charset="-78"/>
            </a:endParaRPr>
          </a:p>
          <a:p>
            <a:r>
              <a:rPr lang="ar-SA" sz="2400" dirty="0" smtClean="0">
                <a:solidFill>
                  <a:schemeClr val="bg1"/>
                </a:solidFill>
                <a:latin typeface="Andalus" pitchFamily="18" charset="-78"/>
                <a:cs typeface="Andalus" pitchFamily="18" charset="-78"/>
              </a:rPr>
              <a:t>2- وقد استعمل علماء الفلك المسلمون هذه الكاميرا في مراصدهم حيث تظهر على اللوح الزجاجي صور صافية للنجوم والكواكب مما ساعد على معرفة نسبها وأحجامها وفي اكتشاف نجوم جديدة لا تزال تحمل الاسماء العربية حتى اليوم.</a:t>
            </a:r>
            <a:endParaRPr lang="ar-SA" sz="2400" dirty="0">
              <a:solidFill>
                <a:schemeClr val="bg1"/>
              </a:solidFill>
              <a:latin typeface="Andalus" pitchFamily="18" charset="-78"/>
              <a:cs typeface="Andalus" pitchFamily="18" charset="-78"/>
            </a:endParaRPr>
          </a:p>
        </p:txBody>
      </p:sp>
    </p:spTree>
  </p:cSld>
  <p:clrMapOvr>
    <a:masterClrMapping/>
  </p:clrMapOvr>
  <p:transition>
    <p:wheel spokes="2"/>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pic>
        <p:nvPicPr>
          <p:cNvPr id="4" name="عنصر نائب للمحتوى 3" descr="معلومات-عن-الفضاء.jpg"/>
          <p:cNvPicPr>
            <a:picLocks noGrp="1" noChangeAspect="1"/>
          </p:cNvPicPr>
          <p:nvPr>
            <p:ph idx="1"/>
          </p:nvPr>
        </p:nvPicPr>
        <p:blipFill>
          <a:blip r:embed="rId2" cstate="print"/>
          <a:stretch>
            <a:fillRect/>
          </a:stretch>
        </p:blipFill>
        <p:spPr>
          <a:xfrm>
            <a:off x="0" y="0"/>
            <a:ext cx="9144000" cy="6858000"/>
          </a:xfrm>
        </p:spPr>
      </p:pic>
      <p:sp>
        <p:nvSpPr>
          <p:cNvPr id="5" name="مربع نص 4"/>
          <p:cNvSpPr txBox="1"/>
          <p:nvPr/>
        </p:nvSpPr>
        <p:spPr>
          <a:xfrm>
            <a:off x="251520" y="332656"/>
            <a:ext cx="4608512" cy="3139321"/>
          </a:xfrm>
          <a:prstGeom prst="rect">
            <a:avLst/>
          </a:prstGeom>
          <a:noFill/>
        </p:spPr>
        <p:txBody>
          <a:bodyPr wrap="square" rtlCol="1">
            <a:spAutoFit/>
          </a:bodyPr>
          <a:lstStyle/>
          <a:p>
            <a:r>
              <a:rPr lang="ar-SA" dirty="0" smtClean="0">
                <a:solidFill>
                  <a:schemeClr val="bg1"/>
                </a:solidFill>
              </a:rPr>
              <a:t>أوائل في تاريخ الفلك </a:t>
            </a:r>
            <a:r>
              <a:rPr lang="ar-SA" dirty="0" err="1" smtClean="0">
                <a:solidFill>
                  <a:schemeClr val="bg1"/>
                </a:solidFill>
              </a:rPr>
              <a:t>والفضاء :-</a:t>
            </a:r>
            <a:endParaRPr lang="ar-SA" dirty="0" smtClean="0">
              <a:solidFill>
                <a:schemeClr val="bg1"/>
              </a:solidFill>
            </a:endParaRPr>
          </a:p>
          <a:p>
            <a:endParaRPr lang="ar-SA" dirty="0" smtClean="0">
              <a:solidFill>
                <a:schemeClr val="bg1"/>
              </a:solidFill>
            </a:endParaRPr>
          </a:p>
          <a:p>
            <a:r>
              <a:rPr lang="ar-SA" dirty="0" smtClean="0">
                <a:solidFill>
                  <a:schemeClr val="bg1"/>
                </a:solidFill>
              </a:rPr>
              <a:t>1- أول رحلة قمرية كانت في المركبة الفضائية ابوللو الامريكية يوم </a:t>
            </a:r>
            <a:r>
              <a:rPr lang="ar-SA" dirty="0" err="1" smtClean="0">
                <a:solidFill>
                  <a:schemeClr val="bg1"/>
                </a:solidFill>
              </a:rPr>
              <a:t>الاربعاء16يوليو</a:t>
            </a:r>
            <a:r>
              <a:rPr lang="ar-SA" dirty="0" smtClean="0">
                <a:solidFill>
                  <a:schemeClr val="bg1"/>
                </a:solidFill>
              </a:rPr>
              <a:t> 1969.</a:t>
            </a:r>
          </a:p>
          <a:p>
            <a:endParaRPr lang="ar-SA" dirty="0" smtClean="0">
              <a:solidFill>
                <a:schemeClr val="bg1"/>
              </a:solidFill>
            </a:endParaRPr>
          </a:p>
          <a:p>
            <a:r>
              <a:rPr lang="ar-SA" dirty="0" smtClean="0">
                <a:solidFill>
                  <a:schemeClr val="bg1"/>
                </a:solidFill>
              </a:rPr>
              <a:t>2- اول من دل على تركيب الافلاك وعلومها هو سيدنا إدريس عليه السلام.</a:t>
            </a:r>
          </a:p>
          <a:p>
            <a:endParaRPr lang="ar-SA" dirty="0" smtClean="0">
              <a:solidFill>
                <a:schemeClr val="bg1"/>
              </a:solidFill>
            </a:endParaRPr>
          </a:p>
          <a:p>
            <a:r>
              <a:rPr lang="ar-SA" dirty="0" smtClean="0">
                <a:solidFill>
                  <a:schemeClr val="bg1"/>
                </a:solidFill>
              </a:rPr>
              <a:t>3- أول رائد فضاء عربي الامير سلطان بن سلمان بواسطة المكوك الامريكي </a:t>
            </a:r>
            <a:r>
              <a:rPr lang="ar-SA" dirty="0" err="1" smtClean="0">
                <a:solidFill>
                  <a:schemeClr val="bg1"/>
                </a:solidFill>
              </a:rPr>
              <a:t>ديسكفري</a:t>
            </a:r>
            <a:r>
              <a:rPr lang="ar-SA" dirty="0" smtClean="0">
                <a:solidFill>
                  <a:schemeClr val="bg1"/>
                </a:solidFill>
              </a:rPr>
              <a:t> و دامت سبعة ايام </a:t>
            </a:r>
            <a:r>
              <a:rPr lang="ar-SA" dirty="0" err="1" smtClean="0">
                <a:solidFill>
                  <a:schemeClr val="bg1"/>
                </a:solidFill>
              </a:rPr>
              <a:t>إبتداء</a:t>
            </a:r>
            <a:r>
              <a:rPr lang="ar-SA" dirty="0" smtClean="0">
                <a:solidFill>
                  <a:schemeClr val="bg1"/>
                </a:solidFill>
              </a:rPr>
              <a:t> </a:t>
            </a:r>
            <a:r>
              <a:rPr lang="ar-SA" dirty="0" err="1" smtClean="0">
                <a:solidFill>
                  <a:schemeClr val="bg1"/>
                </a:solidFill>
              </a:rPr>
              <a:t>24يونيو</a:t>
            </a:r>
            <a:r>
              <a:rPr lang="ar-SA" dirty="0" smtClean="0">
                <a:solidFill>
                  <a:schemeClr val="bg1"/>
                </a:solidFill>
              </a:rPr>
              <a:t> </a:t>
            </a:r>
            <a:r>
              <a:rPr lang="ar-SA" dirty="0" err="1" smtClean="0">
                <a:solidFill>
                  <a:schemeClr val="bg1"/>
                </a:solidFill>
              </a:rPr>
              <a:t>1985م.</a:t>
            </a:r>
            <a:endParaRPr lang="ar-SA" dirty="0">
              <a:solidFill>
                <a:schemeClr val="bg1"/>
              </a:solidFill>
            </a:endParaRPr>
          </a:p>
        </p:txBody>
      </p:sp>
    </p:spTree>
  </p:cSld>
  <p:clrMapOvr>
    <a:masterClrMapping/>
  </p:clrMapOvr>
  <p:transition>
    <p:zoom dir="in"/>
  </p:transition>
  <p:timing>
    <p:tnLst>
      <p:par>
        <p:cTn id="1" dur="indefinite" restart="never" nodeType="tmRoot"/>
      </p:par>
    </p:tnLst>
  </p:timing>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101</TotalTime>
  <Words>524</Words>
  <Application>Microsoft Office PowerPoint</Application>
  <PresentationFormat>عرض على الشاشة (3:4)‏</PresentationFormat>
  <Paragraphs>22</Paragraphs>
  <Slides>10</Slides>
  <Notes>0</Notes>
  <HiddenSlides>0</HiddenSlides>
  <MMClips>0</MMClips>
  <ScaleCrop>false</ScaleCrop>
  <HeadingPairs>
    <vt:vector size="4" baseType="variant">
      <vt:variant>
        <vt:lpstr>سمة</vt:lpstr>
      </vt:variant>
      <vt:variant>
        <vt:i4>1</vt:i4>
      </vt:variant>
      <vt:variant>
        <vt:lpstr>عناوين الشرائح</vt:lpstr>
      </vt:variant>
      <vt:variant>
        <vt:i4>10</vt:i4>
      </vt:variant>
    </vt:vector>
  </HeadingPairs>
  <TitlesOfParts>
    <vt:vector size="11" baseType="lpstr">
      <vt:lpstr>سمة Office</vt:lpstr>
      <vt:lpstr>الشريحة 1</vt:lpstr>
      <vt:lpstr>الشريحة 2</vt:lpstr>
      <vt:lpstr>الشريحة 3</vt:lpstr>
      <vt:lpstr>الشريحة 4</vt:lpstr>
      <vt:lpstr>الشريحة 5</vt:lpstr>
      <vt:lpstr>الشريحة 6</vt:lpstr>
      <vt:lpstr>الشريحة 7</vt:lpstr>
      <vt:lpstr>الشريحة 8</vt:lpstr>
      <vt:lpstr>الشريحة 9</vt:lpstr>
      <vt:lpstr>الشريحة 10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الشريحة 1</dc:title>
  <dc:creator>genius</dc:creator>
  <cp:lastModifiedBy>genius</cp:lastModifiedBy>
  <cp:revision>11</cp:revision>
  <dcterms:created xsi:type="dcterms:W3CDTF">2019-09-08T20:47:19Z</dcterms:created>
  <dcterms:modified xsi:type="dcterms:W3CDTF">2019-09-09T19:20:07Z</dcterms:modified>
</cp:coreProperties>
</file>